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72" r:id="rId2"/>
    <p:sldId id="263" r:id="rId3"/>
    <p:sldId id="260" r:id="rId4"/>
    <p:sldId id="261" r:id="rId5"/>
    <p:sldId id="262" r:id="rId6"/>
    <p:sldId id="264" r:id="rId7"/>
    <p:sldId id="266" r:id="rId8"/>
    <p:sldId id="267" r:id="rId9"/>
    <p:sldId id="268" r:id="rId10"/>
    <p:sldId id="270" r:id="rId11"/>
    <p:sldId id="269" r:id="rId12"/>
    <p:sldId id="271" r:id="rId13"/>
    <p:sldId id="276" r:id="rId14"/>
    <p:sldId id="277" r:id="rId15"/>
    <p:sldId id="280" r:id="rId16"/>
    <p:sldId id="282" r:id="rId17"/>
    <p:sldId id="281" r:id="rId18"/>
    <p:sldId id="283" r:id="rId19"/>
    <p:sldId id="275" r:id="rId20"/>
  </p:sldIdLst>
  <p:sldSz cx="12192000" cy="6858000"/>
  <p:notesSz cx="7023100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urban, Lee" initials="DL" lastIdx="1" clrIdx="0">
    <p:extLst>
      <p:ext uri="{19B8F6BF-5375-455C-9EA6-DF929625EA0E}">
        <p15:presenceInfo xmlns:p15="http://schemas.microsoft.com/office/powerpoint/2012/main" userId="S::LDurban@coj.net::91904fa4-6767-4302-ba01-32d07e681a8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93CC2"/>
    <a:srgbClr val="322A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73176" autoAdjust="0"/>
  </p:normalViewPr>
  <p:slideViewPr>
    <p:cSldViewPr snapToGrid="0">
      <p:cViewPr varScale="1">
        <p:scale>
          <a:sx n="83" d="100"/>
          <a:sy n="83" d="100"/>
        </p:scale>
        <p:origin x="1614" y="11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6" d="100"/>
          <a:sy n="86" d="100"/>
        </p:scale>
        <p:origin x="3864" y="1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2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19F5948C-B701-4F32-8B37-C2E828122B3F}" type="datetimeFigureOut">
              <a:rPr lang="en-US" smtClean="0"/>
              <a:t>1/13/2022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3638"/>
            <a:ext cx="5584825" cy="31416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24" tIns="46662" rIns="93324" bIns="46662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0" y="4480004"/>
            <a:ext cx="5618480" cy="3665458"/>
          </a:xfrm>
          <a:prstGeom prst="rect">
            <a:avLst/>
          </a:prstGeom>
        </p:spPr>
        <p:txBody>
          <a:bodyPr vert="horz" lIns="93324" tIns="46662" rIns="93324" bIns="46662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2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2E5651B9-1B1E-4FF2-8D06-1C6E8396D2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5119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5651B9-1B1E-4FF2-8D06-1C6E8396D2C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6804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5651B9-1B1E-4FF2-8D06-1C6E8396D2C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3349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5651B9-1B1E-4FF2-8D06-1C6E8396D2C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26278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5651B9-1B1E-4FF2-8D06-1C6E8396D2C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312975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5651B9-1B1E-4FF2-8D06-1C6E8396D2C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312975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5651B9-1B1E-4FF2-8D06-1C6E8396D2C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64152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Speed tables cost $ 6,400 each.</a:t>
            </a:r>
          </a:p>
          <a:p>
            <a:endParaRPr lang="en-US"/>
          </a:p>
          <a:p>
            <a:r>
              <a:rPr lang="en-US"/>
              <a:t>The picture shows 1/12 speed humps on Clyde Drive.</a:t>
            </a:r>
          </a:p>
          <a:p>
            <a:endParaRPr lang="en-US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5651B9-1B1E-4FF2-8D06-1C6E8396D2C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32915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green area includes the property owners who are eligible to sign.  </a:t>
            </a:r>
          </a:p>
          <a:p>
            <a:r>
              <a:rPr lang="en-US" dirty="0"/>
              <a:t>The homeowners inside of the green area are expected to use 118</a:t>
            </a:r>
            <a:r>
              <a:rPr lang="en-US" baseline="30000" dirty="0"/>
              <a:t>th</a:t>
            </a:r>
            <a:r>
              <a:rPr lang="en-US" dirty="0"/>
              <a:t> as their primary way into and out of the area.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5651B9-1B1E-4FF2-8D06-1C6E8396D2C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221471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5651B9-1B1E-4FF2-8D06-1C6E8396D2C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20746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green area includes the property owners who are eligible to sign.  </a:t>
            </a:r>
          </a:p>
          <a:p>
            <a:r>
              <a:rPr lang="en-US" dirty="0"/>
              <a:t>The homeowners inside of the green area are expected to use 118</a:t>
            </a:r>
            <a:r>
              <a:rPr lang="en-US" baseline="30000" dirty="0"/>
              <a:t>th</a:t>
            </a:r>
            <a:r>
              <a:rPr lang="en-US" dirty="0"/>
              <a:t> as their primary way into and out of the area.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5651B9-1B1E-4FF2-8D06-1C6E8396D2C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271441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5651B9-1B1E-4FF2-8D06-1C6E8396D2C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11348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5651B9-1B1E-4FF2-8D06-1C6E8396D2C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23579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5651B9-1B1E-4FF2-8D06-1C6E8396D2C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99000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Raised crosswalk at UNF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5651B9-1B1E-4FF2-8D06-1C6E8396D2C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8059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Bulb-out at 3</a:t>
            </a:r>
            <a:r>
              <a:rPr lang="en-US" baseline="30000" dirty="0"/>
              <a:t>rd</a:t>
            </a:r>
            <a:r>
              <a:rPr lang="en-US" dirty="0"/>
              <a:t> Street and Hubbard Street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5651B9-1B1E-4FF2-8D06-1C6E8396D2C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50639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Mini-roundabout in Tacoma Park Maryland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5651B9-1B1E-4FF2-8D06-1C6E8396D2C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95640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5651B9-1B1E-4FF2-8D06-1C6E8396D2C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3608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Shows an upcoming speed humps by petition project for the Granada neighborhood.</a:t>
            </a:r>
          </a:p>
          <a:p>
            <a:r>
              <a:rPr lang="en-US" dirty="0"/>
              <a:t>The neighborhood will pay 100% of the cost.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5651B9-1B1E-4FF2-8D06-1C6E8396D2C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2908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Crash diagram at Argyle Forest and Loch Highlands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5651B9-1B1E-4FF2-8D06-1C6E8396D2C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2346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B0727-E34C-4202-8A09-E205F471C9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62BDDFA-3F80-49A2-A086-5E184FF47F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4495F0-9135-40AF-B16C-CF3BC7ECC7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5B1BD5-C7E7-4D96-BC29-9E2D454210BC}" type="datetimeFigureOut">
              <a:rPr lang="en-US" smtClean="0"/>
              <a:t>1/13/2022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AB331-C02F-4184-B52D-9E41E650CB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066C93-B9C7-42A2-99D7-D12CE854E1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8A22F-7FAF-4DF2-8001-FB0226DEC6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74083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E64C54-0819-4EE1-8B1B-DCC0EB5A40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350A14A-7694-4AF4-8135-D6BEFA8B5F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8D9115-1FF6-4CDF-96F8-F1889D9890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5B1BD5-C7E7-4D96-BC29-9E2D454210BC}" type="datetimeFigureOut">
              <a:rPr lang="en-US" smtClean="0"/>
              <a:t>1/13/2022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1C0E1E-B230-402A-AA48-B2ACAD61BB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A1C099-6FDB-42EF-9458-28F4F320A8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8A22F-7FAF-4DF2-8001-FB0226DEC6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8525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E083C8C-D6B9-4205-83EA-930A12644D5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C153A30-8A18-40B3-8183-85113CCF59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2E73F0-B6F8-4DCF-B3E1-87FB6C8243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5B1BD5-C7E7-4D96-BC29-9E2D454210BC}" type="datetimeFigureOut">
              <a:rPr lang="en-US" smtClean="0"/>
              <a:t>1/13/2022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672423-B983-4C4A-8E93-E0F096CB4D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240526-A835-458C-BC3E-756A24D030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8A22F-7FAF-4DF2-8001-FB0226DEC6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7564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0D7E5B-263F-477C-80BA-3B1767A788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9579B4-8C4D-4C01-9B85-9F5C721789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4425B7-4500-4180-ABD3-A97DC93CE6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5B1BD5-C7E7-4D96-BC29-9E2D454210BC}" type="datetimeFigureOut">
              <a:rPr lang="en-US" smtClean="0"/>
              <a:t>1/13/2022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B8AF9F-9329-4738-8CDC-8DCA544AA6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A8A230-6739-4D72-A9DA-0536B0FE3F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8A22F-7FAF-4DF2-8001-FB0226DEC6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83884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275CEA-E886-43ED-9E2E-D654B845A3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0554DC-6A6C-4BCB-A0BA-13F2054129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4EB455-C8EB-4B8A-8836-34A6BB6421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5B1BD5-C7E7-4D96-BC29-9E2D454210BC}" type="datetimeFigureOut">
              <a:rPr lang="en-US" smtClean="0"/>
              <a:t>1/13/2022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3B1A39-C359-4125-946C-A513B4877C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6A7E32-B8D7-4AEA-8F10-B7F49D797B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8A22F-7FAF-4DF2-8001-FB0226DEC6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3368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2D5ED6-2ABA-4DC0-A84E-D3FB952D5F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247EA0-440F-4D47-B3B0-EB1AB392233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71C33A-696A-455D-BE1A-DB5E27BD7B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AD50D1-752D-4B98-BDFA-5EDDBE0124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5B1BD5-C7E7-4D96-BC29-9E2D454210BC}" type="datetimeFigureOut">
              <a:rPr lang="en-US" smtClean="0"/>
              <a:t>1/13/2022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CE3AA9-1031-42A5-89CB-CD3D77CF0E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0FAF04-FDDB-4C48-A070-175FBE0CE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8A22F-7FAF-4DF2-8001-FB0226DEC6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65912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6F26CD-DFB2-4640-950E-6E8ABE384D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5A8155-1219-4585-8277-F3B6809BB2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F54EB8-B3FE-4EF2-ADC3-EB7D08F713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688BE06-B95D-48AB-AFEA-B67A20C4D98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BCB44BA-F58E-4814-B06E-F1AE7FD9EE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35B7E3B-B9EA-4BF5-9866-E9AFD1C8D6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5B1BD5-C7E7-4D96-BC29-9E2D454210BC}" type="datetimeFigureOut">
              <a:rPr lang="en-US" smtClean="0"/>
              <a:t>1/13/2022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88E3F54-E8AD-46D6-AD31-D823A80CB3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E928532-ABB4-46B2-859F-4774D468D6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8A22F-7FAF-4DF2-8001-FB0226DEC6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2957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A4C855-F4B8-4341-950A-2093F490B3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D0D00F5-0A64-4B5B-B89F-1D36FE7288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5B1BD5-C7E7-4D96-BC29-9E2D454210BC}" type="datetimeFigureOut">
              <a:rPr lang="en-US" smtClean="0"/>
              <a:t>1/13/2022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39A1251-51E7-475F-A235-CE61EAD48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E418A91-F4FB-49B3-8502-3FD418A95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8A22F-7FAF-4DF2-8001-FB0226DEC6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4806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47001C-E4A3-45FD-9C58-72C5BAEE2A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5B1BD5-C7E7-4D96-BC29-9E2D454210BC}" type="datetimeFigureOut">
              <a:rPr lang="en-US" smtClean="0"/>
              <a:t>1/13/2022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3C8EFE7-4140-49BE-BF79-ACA3E8A163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5F6C56-2F69-4032-8F04-9F0E98C4BA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8A22F-7FAF-4DF2-8001-FB0226DEC6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78719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1A7B74-86F7-4CA7-BB8F-B33FE50CCF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9FCBCC-7486-4454-B56D-33FB018180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DA8326-D9AB-4E6C-8EB7-87E3F2E0EC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F844B4F-9310-4AB8-A532-73D3E42E47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5B1BD5-C7E7-4D96-BC29-9E2D454210BC}" type="datetimeFigureOut">
              <a:rPr lang="en-US" smtClean="0"/>
              <a:t>1/13/2022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6CE508-C37F-4EC9-BD13-D3349D2C39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A3DBFB4-A937-44F1-91A3-8990A5296E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8A22F-7FAF-4DF2-8001-FB0226DEC6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3238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7E8561-0EF9-4C18-A18E-25AD8FA17F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2DA345D-A96C-4362-8B43-114334612CE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CDF0BD-50B0-45CF-96CF-1D57A87ABE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20E69A-9CEC-411F-AD03-1B275854B9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5B1BD5-C7E7-4D96-BC29-9E2D454210BC}" type="datetimeFigureOut">
              <a:rPr lang="en-US" smtClean="0"/>
              <a:t>1/13/2022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D09287-69E6-48AA-8493-841A44D8CB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86C36E-E425-4034-8FE6-2260B3C288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8A22F-7FAF-4DF2-8001-FB0226DEC6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7119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1B2C3BF-FE4A-4C8A-8FCD-8C29AB00A3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FFC29C-2455-4BC0-BDC0-BC90043B77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CD0F06-A2DE-4246-86B0-3BABF92A574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5B1BD5-C7E7-4D96-BC29-9E2D454210BC}" type="datetimeFigureOut">
              <a:rPr lang="en-US" smtClean="0"/>
              <a:t>1/13/2022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95062D-DE5F-422B-86C9-F4DC5AAE85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0BC16E-2E36-4B5D-BB7E-A6AE5E8127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88A22F-7FAF-4DF2-8001-FB0226DEC6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6755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9D1E30-FB16-4842-9539-E085E51A01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9463" y="2285571"/>
            <a:ext cx="10993073" cy="2587800"/>
          </a:xfrm>
        </p:spPr>
        <p:txBody>
          <a:bodyPr>
            <a:noAutofit/>
          </a:bodyPr>
          <a:lstStyle/>
          <a:p>
            <a:pPr algn="ctr"/>
            <a:r>
              <a:rPr lang="en-US" sz="4800" dirty="0">
                <a:solidFill>
                  <a:schemeClr val="bg1">
                    <a:lumMod val="95000"/>
                  </a:schemeClr>
                </a:solidFill>
              </a:rPr>
              <a:t>COJ Traffic Calming Program</a:t>
            </a:r>
            <a:br>
              <a:rPr lang="en-US" sz="4800" dirty="0">
                <a:solidFill>
                  <a:schemeClr val="bg1">
                    <a:lumMod val="95000"/>
                  </a:schemeClr>
                </a:solidFill>
              </a:rPr>
            </a:br>
            <a:r>
              <a:rPr lang="en-US" sz="4800" dirty="0">
                <a:solidFill>
                  <a:schemeClr val="bg1">
                    <a:lumMod val="95000"/>
                  </a:schemeClr>
                </a:solidFill>
              </a:rPr>
              <a:t>District 10</a:t>
            </a:r>
            <a:br>
              <a:rPr lang="en-US" sz="4800" dirty="0">
                <a:solidFill>
                  <a:schemeClr val="bg1">
                    <a:lumMod val="95000"/>
                  </a:schemeClr>
                </a:solidFill>
              </a:rPr>
            </a:br>
            <a:r>
              <a:rPr lang="en-US" sz="4800" dirty="0">
                <a:solidFill>
                  <a:schemeClr val="bg1">
                    <a:lumMod val="95000"/>
                  </a:schemeClr>
                </a:solidFill>
              </a:rPr>
              <a:t>October 25</a:t>
            </a:r>
            <a:r>
              <a:rPr lang="en-US" sz="4800" baseline="30000" dirty="0">
                <a:solidFill>
                  <a:schemeClr val="bg1">
                    <a:lumMod val="95000"/>
                  </a:schemeClr>
                </a:solidFill>
              </a:rPr>
              <a:t>th</a:t>
            </a:r>
            <a:r>
              <a:rPr lang="en-US" sz="4800" dirty="0">
                <a:solidFill>
                  <a:schemeClr val="bg1">
                    <a:lumMod val="95000"/>
                  </a:schemeClr>
                </a:solidFill>
              </a:rPr>
              <a:t>, 2021</a:t>
            </a:r>
            <a:br>
              <a:rPr lang="en-US" sz="4800" dirty="0">
                <a:solidFill>
                  <a:schemeClr val="bg1">
                    <a:lumMod val="95000"/>
                  </a:schemeClr>
                </a:solidFill>
              </a:rPr>
            </a:br>
            <a:br>
              <a:rPr lang="en-US" sz="4800" dirty="0">
                <a:solidFill>
                  <a:schemeClr val="bg1">
                    <a:lumMod val="95000"/>
                  </a:schemeClr>
                </a:solidFill>
              </a:rPr>
            </a:br>
            <a:r>
              <a:rPr lang="en-US" sz="4800" dirty="0">
                <a:solidFill>
                  <a:schemeClr val="bg1">
                    <a:lumMod val="95000"/>
                  </a:schemeClr>
                </a:solidFill>
              </a:rPr>
              <a:t>by Christopher W. LeDew, P.E.  </a:t>
            </a:r>
            <a:br>
              <a:rPr lang="en-US" sz="4800" dirty="0">
                <a:solidFill>
                  <a:schemeClr val="bg1">
                    <a:lumMod val="95000"/>
                  </a:schemeClr>
                </a:solidFill>
              </a:rPr>
            </a:br>
            <a:r>
              <a:rPr lang="en-US" sz="4800" dirty="0">
                <a:solidFill>
                  <a:schemeClr val="bg1">
                    <a:lumMod val="95000"/>
                  </a:schemeClr>
                </a:solidFill>
              </a:rPr>
              <a:t>Chief of Traffic Engineering</a:t>
            </a:r>
          </a:p>
        </p:txBody>
      </p:sp>
      <p:pic>
        <p:nvPicPr>
          <p:cNvPr id="4" name="Picture 3" descr="A picture containing logo&#10;&#10;Description automatically generated">
            <a:extLst>
              <a:ext uri="{FF2B5EF4-FFF2-40B4-BE49-F238E27FC236}">
                <a16:creationId xmlns:a16="http://schemas.microsoft.com/office/drawing/2014/main" id="{21C9DC86-4A75-4D2A-AF84-74E003019F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944547" cy="1302704"/>
          </a:xfrm>
          <a:prstGeom prst="rect">
            <a:avLst/>
          </a:prstGeom>
        </p:spPr>
      </p:pic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FFDBFB22-1A71-40ED-9D6F-9B124A3BD0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1264060" y="0"/>
            <a:ext cx="927940" cy="1607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9923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8EBA74-A706-4521-8581-129CFD79EE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25128" y="201773"/>
            <a:ext cx="12317128" cy="775152"/>
          </a:xfrm>
        </p:spPr>
        <p:txBody>
          <a:bodyPr>
            <a:normAutofit fontScale="90000"/>
          </a:bodyPr>
          <a:lstStyle/>
          <a:p>
            <a:r>
              <a:rPr lang="en-US" dirty="0"/>
              <a:t>Petition Process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F54F6AB4-C486-4B7D-8456-C4D86F0B03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2280" y="1123029"/>
            <a:ext cx="10578517" cy="4403597"/>
          </a:xfrm>
        </p:spPr>
        <p:txBody>
          <a:bodyPr>
            <a:normAutofit/>
          </a:bodyPr>
          <a:lstStyle/>
          <a:p>
            <a:pPr marL="800100" lvl="1" indent="-342900" algn="l">
              <a:lnSpc>
                <a:spcPct val="107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3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COJ Ordinance 2014-666-E</a:t>
            </a:r>
          </a:p>
          <a:p>
            <a:pPr marL="800100" lvl="1" indent="-342900" algn="l">
              <a:lnSpc>
                <a:spcPct val="107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3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Sec. 804.406. Speed limit on local roads by petition</a:t>
            </a:r>
          </a:p>
          <a:p>
            <a:pPr marL="800100" lvl="1" indent="-342900" algn="l">
              <a:lnSpc>
                <a:spcPct val="107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3" algn="l">
              <a:lnSpc>
                <a:spcPct val="107000"/>
              </a:lnSpc>
              <a:spcBef>
                <a:spcPts val="0"/>
              </a:spcBef>
            </a:pPr>
            <a:endParaRPr lang="en-US" sz="1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3" algn="l">
              <a:lnSpc>
                <a:spcPct val="107000"/>
              </a:lnSpc>
              <a:spcBef>
                <a:spcPts val="0"/>
              </a:spcBef>
            </a:pPr>
            <a:endParaRPr lang="en-US" sz="1000" i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68148C4-2EB7-4871-904C-0B4DB65AB7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9212" y="2320068"/>
            <a:ext cx="10433575" cy="4537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083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8EBA74-A706-4521-8581-129CFD79EE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25128" y="201773"/>
            <a:ext cx="12317128" cy="775152"/>
          </a:xfrm>
        </p:spPr>
        <p:txBody>
          <a:bodyPr>
            <a:normAutofit fontScale="90000"/>
          </a:bodyPr>
          <a:lstStyle/>
          <a:p>
            <a:r>
              <a:rPr lang="en-US" dirty="0"/>
              <a:t>Funding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F54F6AB4-C486-4B7D-8456-C4D86F0B03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405114" y="588388"/>
            <a:ext cx="9634859" cy="5614681"/>
          </a:xfrm>
        </p:spPr>
        <p:txBody>
          <a:bodyPr>
            <a:normAutofit/>
          </a:bodyPr>
          <a:lstStyle/>
          <a:p>
            <a:pPr marL="800100" lvl="1" indent="-342900" algn="l">
              <a:lnSpc>
                <a:spcPct val="107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00100" lvl="1" indent="-342900" algn="l">
              <a:lnSpc>
                <a:spcPct val="107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Traffic Engineering is funded for $150,000 of traffic calming projects each year</a:t>
            </a:r>
          </a:p>
          <a:p>
            <a:pPr marL="800100" lvl="1" indent="-342900" algn="l">
              <a:lnSpc>
                <a:spcPct val="107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Funds are for safety projects and petition projects</a:t>
            </a:r>
          </a:p>
          <a:p>
            <a:pPr marL="800100" lvl="1" indent="-342900" algn="l">
              <a:lnSpc>
                <a:spcPct val="107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Traffic engineering pays 100% of safety projects</a:t>
            </a:r>
          </a:p>
          <a:p>
            <a:pPr marL="800100" lvl="1" indent="-342900" algn="l">
              <a:lnSpc>
                <a:spcPct val="107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Example:</a:t>
            </a:r>
          </a:p>
          <a:p>
            <a:pPr marL="1257300" lvl="2" indent="-342900" algn="l">
              <a:lnSpc>
                <a:spcPct val="107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 speed hump costs: $ 3,600</a:t>
            </a:r>
          </a:p>
          <a:p>
            <a:pPr marL="1257300" lvl="2" indent="-342900" algn="l">
              <a:lnSpc>
                <a:spcPct val="107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Neighborhood pays: $3,000</a:t>
            </a:r>
          </a:p>
          <a:p>
            <a:pPr marL="1257300" lvl="2" indent="-342900" algn="l">
              <a:lnSpc>
                <a:spcPct val="107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If “cut-through” -&gt; neighborhood pays: $ 1,500</a:t>
            </a:r>
          </a:p>
          <a:p>
            <a:pPr marL="1257300" lvl="2" indent="-342900" algn="l">
              <a:lnSpc>
                <a:spcPct val="107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2" algn="l">
              <a:lnSpc>
                <a:spcPct val="107000"/>
              </a:lnSpc>
              <a:spcBef>
                <a:spcPts val="0"/>
              </a:spcBef>
            </a:pPr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2" algn="l">
              <a:lnSpc>
                <a:spcPct val="107000"/>
              </a:lnSpc>
              <a:spcBef>
                <a:spcPts val="0"/>
              </a:spcBef>
            </a:pPr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00100" lvl="1" indent="-342900" algn="l">
              <a:lnSpc>
                <a:spcPct val="107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 descr="A stack of paper money&#10;&#10;Description automatically generated with medium confidence">
            <a:extLst>
              <a:ext uri="{FF2B5EF4-FFF2-40B4-BE49-F238E27FC236}">
                <a16:creationId xmlns:a16="http://schemas.microsoft.com/office/drawing/2014/main" id="{3F83FD28-0271-4F69-9D6B-CD2D403188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5947" y="1629008"/>
            <a:ext cx="4016053" cy="3394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8431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8EBA74-A706-4521-8581-129CFD79EE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25128" y="201773"/>
            <a:ext cx="12317128" cy="775152"/>
          </a:xfrm>
        </p:spPr>
        <p:txBody>
          <a:bodyPr>
            <a:normAutofit fontScale="90000"/>
          </a:bodyPr>
          <a:lstStyle/>
          <a:p>
            <a:r>
              <a:rPr lang="en-US" dirty="0"/>
              <a:t>Southside Estates Safety Project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F54F6AB4-C486-4B7D-8456-C4D86F0B03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125128" y="574855"/>
            <a:ext cx="11702005" cy="4403597"/>
          </a:xfrm>
        </p:spPr>
        <p:txBody>
          <a:bodyPr>
            <a:normAutofit/>
          </a:bodyPr>
          <a:lstStyle/>
          <a:p>
            <a:pPr marL="800100" lvl="1" indent="-342900" algn="l">
              <a:lnSpc>
                <a:spcPct val="107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 algn="l">
              <a:lnSpc>
                <a:spcPct val="107000"/>
              </a:lnSpc>
              <a:spcBef>
                <a:spcPts val="0"/>
              </a:spcBef>
            </a:pP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High Crash rate found on Peach Dr., Forest Blvd., &amp; Live Oak Dr.</a:t>
            </a:r>
          </a:p>
          <a:p>
            <a:pPr lvl="1" algn="l">
              <a:lnSpc>
                <a:spcPct val="107000"/>
              </a:lnSpc>
              <a:spcBef>
                <a:spcPts val="0"/>
              </a:spcBef>
            </a:pP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Project with speed 35 tables</a:t>
            </a:r>
          </a:p>
          <a:p>
            <a:pPr lvl="1" algn="l">
              <a:lnSpc>
                <a:spcPct val="107000"/>
              </a:lnSpc>
              <a:spcBef>
                <a:spcPts val="0"/>
              </a:spcBef>
            </a:pP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COJ Paid 100%</a:t>
            </a:r>
          </a:p>
          <a:p>
            <a:pPr lvl="1" algn="l">
              <a:lnSpc>
                <a:spcPct val="107000"/>
              </a:lnSpc>
              <a:spcBef>
                <a:spcPts val="0"/>
              </a:spcBef>
            </a:pP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Total Cost: $ 224,000</a:t>
            </a:r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2" algn="l">
              <a:lnSpc>
                <a:spcPct val="107000"/>
              </a:lnSpc>
              <a:spcBef>
                <a:spcPts val="0"/>
              </a:spcBef>
            </a:pPr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2" algn="l">
              <a:lnSpc>
                <a:spcPct val="107000"/>
              </a:lnSpc>
              <a:spcBef>
                <a:spcPts val="0"/>
              </a:spcBef>
            </a:pPr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00100" lvl="1" indent="-342900" algn="l">
              <a:lnSpc>
                <a:spcPct val="107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 descr="A high angle view of a city&#10;&#10;Description automatically generated with low confidence">
            <a:extLst>
              <a:ext uri="{FF2B5EF4-FFF2-40B4-BE49-F238E27FC236}">
                <a16:creationId xmlns:a16="http://schemas.microsoft.com/office/drawing/2014/main" id="{11AC981E-C515-4B67-841E-21F11F0EE7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5874" y="1734638"/>
            <a:ext cx="5222400" cy="4921589"/>
          </a:xfrm>
          <a:prstGeom prst="rect">
            <a:avLst/>
          </a:prstGeom>
        </p:spPr>
      </p:pic>
      <p:pic>
        <p:nvPicPr>
          <p:cNvPr id="7" name="Picture 6" descr="A picture containing text, tree, road, outdoor&#10;&#10;Description automatically generated">
            <a:extLst>
              <a:ext uri="{FF2B5EF4-FFF2-40B4-BE49-F238E27FC236}">
                <a16:creationId xmlns:a16="http://schemas.microsoft.com/office/drawing/2014/main" id="{4C9429BE-BBEE-46D5-8799-1050B943AE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3505" y="3333516"/>
            <a:ext cx="4465190" cy="3322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519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8EBA74-A706-4521-8581-129CFD79EE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25128" y="201773"/>
            <a:ext cx="12317128" cy="775152"/>
          </a:xfrm>
        </p:spPr>
        <p:txBody>
          <a:bodyPr>
            <a:normAutofit fontScale="90000"/>
          </a:bodyPr>
          <a:lstStyle/>
          <a:p>
            <a:r>
              <a:rPr lang="en-US" dirty="0"/>
              <a:t>Results of Southside Estates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F54F6AB4-C486-4B7D-8456-C4D86F0B03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125128" y="1131717"/>
            <a:ext cx="11702005" cy="4403597"/>
          </a:xfrm>
        </p:spPr>
        <p:txBody>
          <a:bodyPr>
            <a:normAutofit/>
          </a:bodyPr>
          <a:lstStyle/>
          <a:p>
            <a:pPr lvl="2" algn="l">
              <a:lnSpc>
                <a:spcPct val="107000"/>
              </a:lnSpc>
              <a:spcBef>
                <a:spcPts val="0"/>
              </a:spcBef>
            </a:pPr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2" algn="l">
              <a:lnSpc>
                <a:spcPct val="107000"/>
              </a:lnSpc>
              <a:spcBef>
                <a:spcPts val="0"/>
              </a:spcBef>
            </a:pPr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00100" lvl="1" indent="-342900" algn="l">
              <a:lnSpc>
                <a:spcPct val="107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D4B8FE0-3B1E-4B4B-9EDE-D475A6CBC0B6}"/>
              </a:ext>
            </a:extLst>
          </p:cNvPr>
          <p:cNvSpPr txBox="1"/>
          <p:nvPr/>
        </p:nvSpPr>
        <p:spPr>
          <a:xfrm>
            <a:off x="472611" y="1564996"/>
            <a:ext cx="5900791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 Installed 35 speed tables.</a:t>
            </a:r>
          </a:p>
          <a:p>
            <a:endParaRPr lang="en-US" sz="3600" dirty="0"/>
          </a:p>
          <a:p>
            <a:r>
              <a:rPr lang="en-US" sz="3600" dirty="0"/>
              <a:t>85</a:t>
            </a:r>
            <a:r>
              <a:rPr lang="en-US" sz="3600" baseline="30000" dirty="0"/>
              <a:t>th</a:t>
            </a:r>
            <a:r>
              <a:rPr lang="en-US" sz="3600" dirty="0"/>
              <a:t> Percentile Speed Before:  </a:t>
            </a:r>
          </a:p>
          <a:p>
            <a:r>
              <a:rPr lang="en-US" sz="3600" dirty="0"/>
              <a:t>40 mph </a:t>
            </a:r>
          </a:p>
          <a:p>
            <a:endParaRPr lang="en-US" sz="3600" dirty="0"/>
          </a:p>
          <a:p>
            <a:r>
              <a:rPr lang="en-US" sz="3600" dirty="0"/>
              <a:t>85</a:t>
            </a:r>
            <a:r>
              <a:rPr lang="en-US" sz="3600" baseline="30000" dirty="0"/>
              <a:t>th</a:t>
            </a:r>
            <a:r>
              <a:rPr lang="en-US" sz="3600" dirty="0"/>
              <a:t> Percentile Speed After: </a:t>
            </a:r>
          </a:p>
          <a:p>
            <a:r>
              <a:rPr lang="en-US" sz="3600" dirty="0"/>
              <a:t>31 mph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E4843C3-7EF9-4ABD-90D4-1A68F4F6A2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7620" y="1564996"/>
            <a:ext cx="5715780" cy="4403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9438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8EBA74-A706-4521-8581-129CFD79EE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25128" y="201773"/>
            <a:ext cx="12317128" cy="775152"/>
          </a:xfrm>
        </p:spPr>
        <p:txBody>
          <a:bodyPr>
            <a:normAutofit fontScale="90000"/>
          </a:bodyPr>
          <a:lstStyle/>
          <a:p>
            <a:r>
              <a:rPr lang="en-US" dirty="0"/>
              <a:t>Upcoming Safety Projects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F54F6AB4-C486-4B7D-8456-C4D86F0B03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1621" y="1004726"/>
            <a:ext cx="4545758" cy="5065060"/>
          </a:xfrm>
        </p:spPr>
        <p:txBody>
          <a:bodyPr>
            <a:normAutofit/>
          </a:bodyPr>
          <a:lstStyle/>
          <a:p>
            <a:pPr lvl="1" algn="l">
              <a:lnSpc>
                <a:spcPct val="107000"/>
              </a:lnSpc>
              <a:spcBef>
                <a:spcPts val="0"/>
              </a:spcBef>
            </a:pPr>
            <a:r>
              <a:rPr lang="en-US" sz="3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Harborview Area- Clyde Drive between Addison &amp; Ribault</a:t>
            </a:r>
          </a:p>
          <a:p>
            <a:pPr lvl="1" algn="l">
              <a:lnSpc>
                <a:spcPct val="107000"/>
              </a:lnSpc>
              <a:spcBef>
                <a:spcPts val="0"/>
              </a:spcBef>
            </a:pPr>
            <a:endParaRPr lang="en-US" sz="3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 algn="l">
              <a:lnSpc>
                <a:spcPct val="107000"/>
              </a:lnSpc>
              <a:spcBef>
                <a:spcPts val="0"/>
              </a:spcBef>
            </a:pPr>
            <a:r>
              <a:rPr lang="en-US" sz="3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12 Speed Tables</a:t>
            </a:r>
          </a:p>
          <a:p>
            <a:pPr lvl="1" algn="l">
              <a:lnSpc>
                <a:spcPct val="107000"/>
              </a:lnSpc>
              <a:spcBef>
                <a:spcPts val="0"/>
              </a:spcBef>
            </a:pPr>
            <a:r>
              <a:rPr lang="en-US" sz="3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$ 76,800 (City pays)</a:t>
            </a:r>
          </a:p>
          <a:p>
            <a:pPr lvl="2" algn="l">
              <a:lnSpc>
                <a:spcPct val="107000"/>
              </a:lnSpc>
              <a:spcBef>
                <a:spcPts val="0"/>
              </a:spcBef>
            </a:pPr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2" algn="l">
              <a:lnSpc>
                <a:spcPct val="107000"/>
              </a:lnSpc>
              <a:spcBef>
                <a:spcPts val="0"/>
              </a:spcBef>
            </a:pPr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00100" lvl="1" indent="-342900" algn="l">
              <a:lnSpc>
                <a:spcPct val="107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CC97E8C-1BC4-4243-8B36-7E679C79D2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7379" y="895221"/>
            <a:ext cx="5957628" cy="5761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570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8EBA74-A706-4521-8581-129CFD79EE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291032" y="104172"/>
            <a:ext cx="12317128" cy="775152"/>
          </a:xfrm>
        </p:spPr>
        <p:txBody>
          <a:bodyPr>
            <a:normAutofit fontScale="90000"/>
          </a:bodyPr>
          <a:lstStyle/>
          <a:p>
            <a:r>
              <a:rPr lang="en-US" dirty="0"/>
              <a:t>Upcoming Petition Projects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F54F6AB4-C486-4B7D-8456-C4D86F0B03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291032" y="775152"/>
            <a:ext cx="12648935" cy="5065060"/>
          </a:xfrm>
        </p:spPr>
        <p:txBody>
          <a:bodyPr>
            <a:normAutofit/>
          </a:bodyPr>
          <a:lstStyle/>
          <a:p>
            <a:pPr lvl="1" algn="l">
              <a:lnSpc>
                <a:spcPct val="107000"/>
              </a:lnSpc>
              <a:spcBef>
                <a:spcPts val="0"/>
              </a:spcBef>
            </a:pP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Jacksonville Heights Area- 118</a:t>
            </a:r>
            <a:r>
              <a:rPr lang="en-US" sz="3200" baseline="30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</a:t>
            </a: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Street between Checkmate Ln. &amp; Ricker</a:t>
            </a:r>
          </a:p>
          <a:p>
            <a:pPr lvl="1" algn="l">
              <a:lnSpc>
                <a:spcPct val="107000"/>
              </a:lnSpc>
              <a:spcBef>
                <a:spcPts val="0"/>
              </a:spcBef>
            </a:pP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 Speed Tables</a:t>
            </a:r>
          </a:p>
          <a:p>
            <a:pPr lvl="1" algn="l">
              <a:lnSpc>
                <a:spcPct val="107000"/>
              </a:lnSpc>
              <a:spcBef>
                <a:spcPts val="0"/>
              </a:spcBef>
            </a:pP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$ 13,500 (cut-through price, neighborhood pays &amp; 75% must sign)</a:t>
            </a:r>
          </a:p>
          <a:p>
            <a:pPr lvl="2" algn="l">
              <a:lnSpc>
                <a:spcPct val="107000"/>
              </a:lnSpc>
              <a:spcBef>
                <a:spcPts val="0"/>
              </a:spcBef>
            </a:pPr>
            <a:endParaRPr lang="en-US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2" algn="l">
              <a:lnSpc>
                <a:spcPct val="107000"/>
              </a:lnSpc>
              <a:spcBef>
                <a:spcPts val="0"/>
              </a:spcBef>
            </a:pPr>
            <a:endParaRPr lang="en-US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00100" lvl="1" indent="-342900" algn="l">
              <a:lnSpc>
                <a:spcPct val="107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0EA8946-C02A-4DCF-AD98-8DF032277C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3402" y="2589361"/>
            <a:ext cx="9976167" cy="4427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5932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8EBA74-A706-4521-8581-129CFD79EE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25128" y="0"/>
            <a:ext cx="12317128" cy="775152"/>
          </a:xfrm>
        </p:spPr>
        <p:txBody>
          <a:bodyPr>
            <a:normAutofit fontScale="90000"/>
          </a:bodyPr>
          <a:lstStyle/>
          <a:p>
            <a:r>
              <a:rPr lang="en-US" dirty="0"/>
              <a:t>Who is eligible to sign?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EE2DB57-5A45-40B6-9BD0-D6295DF6C4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3168" y="695316"/>
            <a:ext cx="7485313" cy="6162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5660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8EBA74-A706-4521-8581-129CFD79EE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25128" y="201773"/>
            <a:ext cx="12317128" cy="775152"/>
          </a:xfrm>
        </p:spPr>
        <p:txBody>
          <a:bodyPr>
            <a:normAutofit fontScale="90000"/>
          </a:bodyPr>
          <a:lstStyle/>
          <a:p>
            <a:r>
              <a:rPr lang="en-US" dirty="0"/>
              <a:t>Upcoming Petition Projects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F54F6AB4-C486-4B7D-8456-C4D86F0B03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213493" y="993151"/>
            <a:ext cx="3766921" cy="5065060"/>
          </a:xfrm>
        </p:spPr>
        <p:txBody>
          <a:bodyPr>
            <a:normAutofit/>
          </a:bodyPr>
          <a:lstStyle/>
          <a:p>
            <a:pPr lvl="1" algn="l">
              <a:lnSpc>
                <a:spcPct val="107000"/>
              </a:lnSpc>
              <a:spcBef>
                <a:spcPts val="0"/>
              </a:spcBef>
            </a:pP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Westin Park Area- Steamboat Springs Dr.</a:t>
            </a:r>
          </a:p>
          <a:p>
            <a:pPr lvl="1" algn="l">
              <a:lnSpc>
                <a:spcPct val="107000"/>
              </a:lnSpc>
              <a:spcBef>
                <a:spcPts val="0"/>
              </a:spcBef>
            </a:pPr>
            <a:endParaRPr lang="en-US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 algn="l">
              <a:lnSpc>
                <a:spcPct val="107000"/>
              </a:lnSpc>
              <a:spcBef>
                <a:spcPts val="0"/>
              </a:spcBef>
            </a:pP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 Speed Humps</a:t>
            </a:r>
          </a:p>
          <a:p>
            <a:pPr lvl="1" algn="l">
              <a:lnSpc>
                <a:spcPct val="107000"/>
              </a:lnSpc>
              <a:spcBef>
                <a:spcPts val="0"/>
              </a:spcBef>
            </a:pP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$ 12,000 (neighborhood pays and 75% must sign)</a:t>
            </a:r>
          </a:p>
          <a:p>
            <a:pPr lvl="2" algn="l">
              <a:lnSpc>
                <a:spcPct val="107000"/>
              </a:lnSpc>
              <a:spcBef>
                <a:spcPts val="0"/>
              </a:spcBef>
            </a:pPr>
            <a:endParaRPr lang="en-US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2" algn="l">
              <a:lnSpc>
                <a:spcPct val="107000"/>
              </a:lnSpc>
              <a:spcBef>
                <a:spcPts val="0"/>
              </a:spcBef>
            </a:pPr>
            <a:endParaRPr lang="en-US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00100" lvl="1" indent="-342900" algn="l">
              <a:lnSpc>
                <a:spcPct val="107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3D935E9-E375-4696-BDC7-48C8665D118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30" r="11103"/>
          <a:stretch/>
        </p:blipFill>
        <p:spPr>
          <a:xfrm>
            <a:off x="3673934" y="976925"/>
            <a:ext cx="8518066" cy="5711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5096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8EBA74-A706-4521-8581-129CFD79EE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25128" y="0"/>
            <a:ext cx="12317128" cy="775152"/>
          </a:xfrm>
        </p:spPr>
        <p:txBody>
          <a:bodyPr>
            <a:normAutofit fontScale="90000"/>
          </a:bodyPr>
          <a:lstStyle/>
          <a:p>
            <a:r>
              <a:rPr lang="en-US" dirty="0"/>
              <a:t>Who is eligible to sign?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FC2ED13-D020-4376-831E-FC5C928F0D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4425" y="775152"/>
            <a:ext cx="8354986" cy="5938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7755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>
            <a:extLst>
              <a:ext uri="{FF2B5EF4-FFF2-40B4-BE49-F238E27FC236}">
                <a16:creationId xmlns:a16="http://schemas.microsoft.com/office/drawing/2014/main" id="{F54F6AB4-C486-4B7D-8456-C4D86F0B03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73657" y="1590383"/>
            <a:ext cx="11702005" cy="5065060"/>
          </a:xfrm>
        </p:spPr>
        <p:txBody>
          <a:bodyPr>
            <a:normAutofit/>
          </a:bodyPr>
          <a:lstStyle/>
          <a:p>
            <a:pPr marL="800100" lvl="1" indent="-342900" algn="l">
              <a:lnSpc>
                <a:spcPct val="107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6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 algn="l">
              <a:lnSpc>
                <a:spcPct val="107000"/>
              </a:lnSpc>
              <a:spcBef>
                <a:spcPts val="0"/>
              </a:spcBef>
            </a:pPr>
            <a:r>
              <a:rPr lang="en-US" sz="6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Questions?</a:t>
            </a:r>
          </a:p>
          <a:p>
            <a:pPr lvl="2" algn="l">
              <a:lnSpc>
                <a:spcPct val="107000"/>
              </a:lnSpc>
              <a:spcBef>
                <a:spcPts val="0"/>
              </a:spcBef>
            </a:pPr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2" algn="l">
              <a:lnSpc>
                <a:spcPct val="107000"/>
              </a:lnSpc>
              <a:spcBef>
                <a:spcPts val="0"/>
              </a:spcBef>
            </a:pPr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00100" lvl="1" indent="-342900" algn="l">
              <a:lnSpc>
                <a:spcPct val="107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 descr="A picture containing logo&#10;&#10;Description automatically generated">
            <a:extLst>
              <a:ext uri="{FF2B5EF4-FFF2-40B4-BE49-F238E27FC236}">
                <a16:creationId xmlns:a16="http://schemas.microsoft.com/office/drawing/2014/main" id="{B9D591D9-9789-40CF-9741-C464524AE3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6923"/>
            <a:ext cx="2240476" cy="1500955"/>
          </a:xfrm>
          <a:prstGeom prst="rect">
            <a:avLst/>
          </a:prstGeom>
        </p:spPr>
      </p:pic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A5FB403F-1952-45B4-B101-686467F3F0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69224" y="0"/>
            <a:ext cx="1322776" cy="2291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2110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8EBA74-A706-4521-8581-129CFD79EE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78467" y="268448"/>
            <a:ext cx="8453306" cy="775152"/>
          </a:xfrm>
        </p:spPr>
        <p:txBody>
          <a:bodyPr>
            <a:normAutofit fontScale="90000"/>
          </a:bodyPr>
          <a:lstStyle/>
          <a:p>
            <a:r>
              <a:rPr lang="en-US" dirty="0"/>
              <a:t>Types of Traffic Calming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3CBBECA4-169A-41EC-A19F-6EAD62D81E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4091" y="1273216"/>
            <a:ext cx="12002947" cy="4734045"/>
          </a:xfrm>
        </p:spPr>
        <p:txBody>
          <a:bodyPr>
            <a:normAutofit lnSpcReduction="10000"/>
          </a:bodyPr>
          <a:lstStyle/>
          <a:p>
            <a:pPr marL="342900" marR="0" lvl="0" indent="-34290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US" sz="5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Speed Humps and Speed Tables</a:t>
            </a:r>
          </a:p>
          <a:p>
            <a:pPr marL="342900" marR="0" lvl="0" indent="-34290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US" sz="5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Raised Crosswalks</a:t>
            </a:r>
          </a:p>
          <a:p>
            <a:pPr marL="342900" marR="0" lvl="0" indent="-34290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US" sz="5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Bulb-outs and narrowing lanes</a:t>
            </a:r>
          </a:p>
          <a:p>
            <a:pPr marL="342900" marR="0" lvl="0" indent="-34290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US" sz="5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Mini-Roundabouts</a:t>
            </a:r>
          </a:p>
          <a:p>
            <a:pPr marL="342900" marR="0" lvl="0" indent="-34290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US" sz="5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Lowering the Posted Speed Limit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AutoNum type="arabicPeriod"/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18032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8EBA74-A706-4521-8581-129CFD79EE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78466" y="268448"/>
            <a:ext cx="9378891" cy="775152"/>
          </a:xfrm>
        </p:spPr>
        <p:txBody>
          <a:bodyPr>
            <a:normAutofit fontScale="90000"/>
          </a:bodyPr>
          <a:lstStyle/>
          <a:p>
            <a:r>
              <a:rPr lang="en-US" dirty="0"/>
              <a:t>Speed Humps and Speed Tables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B8E159D-0332-44E9-95AB-774AAB6FA8E7}"/>
              </a:ext>
            </a:extLst>
          </p:cNvPr>
          <p:cNvSpPr/>
          <p:nvPr/>
        </p:nvSpPr>
        <p:spPr>
          <a:xfrm>
            <a:off x="3153393" y="1609820"/>
            <a:ext cx="821803" cy="57873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E52D5AA-8866-418C-A23A-2B3AE0D3C82E}"/>
              </a:ext>
            </a:extLst>
          </p:cNvPr>
          <p:cNvSpPr/>
          <p:nvPr/>
        </p:nvSpPr>
        <p:spPr>
          <a:xfrm>
            <a:off x="3153392" y="3996133"/>
            <a:ext cx="821803" cy="57873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E5358856-CC03-4DEF-880E-42EEBA8923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9783" y="1043600"/>
            <a:ext cx="8365388" cy="5832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9404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8EBA74-A706-4521-8581-129CFD79EE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78467" y="268448"/>
            <a:ext cx="8453306" cy="775152"/>
          </a:xfrm>
        </p:spPr>
        <p:txBody>
          <a:bodyPr>
            <a:normAutofit fontScale="90000"/>
          </a:bodyPr>
          <a:lstStyle/>
          <a:p>
            <a:r>
              <a:rPr lang="en-US" dirty="0"/>
              <a:t>Raised Crosswalks</a:t>
            </a:r>
          </a:p>
        </p:txBody>
      </p:sp>
      <p:pic>
        <p:nvPicPr>
          <p:cNvPr id="4" name="Picture 3" descr="A road with cars on it&#10;&#10;Description automatically generated with low confidence">
            <a:extLst>
              <a:ext uri="{FF2B5EF4-FFF2-40B4-BE49-F238E27FC236}">
                <a16:creationId xmlns:a16="http://schemas.microsoft.com/office/drawing/2014/main" id="{D258C687-D7DD-4AC5-9710-E89A4898B0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2050" y="868983"/>
            <a:ext cx="9547900" cy="5989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7894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8EBA74-A706-4521-8581-129CFD79EE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78467" y="268448"/>
            <a:ext cx="8453306" cy="775152"/>
          </a:xfrm>
        </p:spPr>
        <p:txBody>
          <a:bodyPr>
            <a:normAutofit fontScale="90000"/>
          </a:bodyPr>
          <a:lstStyle/>
          <a:p>
            <a:r>
              <a:rPr lang="en-US" dirty="0"/>
              <a:t>Bulb-Outs &amp; Narrowing Lanes</a:t>
            </a:r>
          </a:p>
        </p:txBody>
      </p:sp>
      <p:pic>
        <p:nvPicPr>
          <p:cNvPr id="4" name="Picture 3" descr="A picture containing outdoor, grass, tree, road&#10;&#10;Description automatically generated">
            <a:extLst>
              <a:ext uri="{FF2B5EF4-FFF2-40B4-BE49-F238E27FC236}">
                <a16:creationId xmlns:a16="http://schemas.microsoft.com/office/drawing/2014/main" id="{6E47BEF0-5188-4E40-A412-32286BF1EA4D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1045154" y="937136"/>
            <a:ext cx="9754025" cy="5920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4359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8EBA74-A706-4521-8581-129CFD79EE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78467" y="268448"/>
            <a:ext cx="8453306" cy="775152"/>
          </a:xfrm>
        </p:spPr>
        <p:txBody>
          <a:bodyPr>
            <a:normAutofit fontScale="90000"/>
          </a:bodyPr>
          <a:lstStyle/>
          <a:p>
            <a:r>
              <a:rPr lang="en-US" dirty="0"/>
              <a:t>Mini-Roundabouts</a:t>
            </a:r>
          </a:p>
        </p:txBody>
      </p:sp>
      <p:pic>
        <p:nvPicPr>
          <p:cNvPr id="4" name="Picture 3" descr="A picture containing text, road, outdoor, tree&#10;&#10;Description automatically generated">
            <a:extLst>
              <a:ext uri="{FF2B5EF4-FFF2-40B4-BE49-F238E27FC236}">
                <a16:creationId xmlns:a16="http://schemas.microsoft.com/office/drawing/2014/main" id="{1F36AF76-FEC3-40F6-AA14-09DF94D079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9799" y="962426"/>
            <a:ext cx="10472401" cy="5895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821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8EBA74-A706-4521-8581-129CFD79EE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6408" y="201773"/>
            <a:ext cx="9899183" cy="775152"/>
          </a:xfrm>
        </p:spPr>
        <p:txBody>
          <a:bodyPr>
            <a:normAutofit fontScale="90000"/>
          </a:bodyPr>
          <a:lstStyle/>
          <a:p>
            <a:r>
              <a:rPr lang="en-US" dirty="0"/>
              <a:t>Lowering the Posted Speed Limit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F54F6AB4-C486-4B7D-8456-C4D86F0B03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5193" y="970002"/>
            <a:ext cx="6296630" cy="5776902"/>
          </a:xfrm>
        </p:spPr>
        <p:txBody>
          <a:bodyPr>
            <a:normAutofit/>
          </a:bodyPr>
          <a:lstStyle/>
          <a:p>
            <a:pPr marR="0" lvl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Pros:</a:t>
            </a:r>
          </a:p>
          <a:p>
            <a:pPr marL="285750" marR="0" lvl="0" indent="-28575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Residents may feel safer</a:t>
            </a:r>
          </a:p>
          <a:p>
            <a:pPr marL="285750" marR="0" lvl="0" indent="-28575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JSO can enforce at lower threshold</a:t>
            </a:r>
          </a:p>
          <a:p>
            <a:pPr marR="0" lvl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en-US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Cons</a:t>
            </a:r>
          </a:p>
          <a:p>
            <a:pPr marL="285750" marR="0" lvl="0" indent="-28575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Signs may not change behavior</a:t>
            </a:r>
            <a:endParaRPr lang="en-US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marR="0" lvl="0" indent="-28575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Installation costs</a:t>
            </a:r>
            <a:endParaRPr lang="en-US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DDA4123-A726-4EE3-8BDA-8D8E017817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1823" y="1296365"/>
            <a:ext cx="5319982" cy="3831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9488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8EBA74-A706-4521-8581-129CFD79EE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6408" y="93523"/>
            <a:ext cx="9899183" cy="775152"/>
          </a:xfrm>
        </p:spPr>
        <p:txBody>
          <a:bodyPr>
            <a:normAutofit fontScale="90000"/>
          </a:bodyPr>
          <a:lstStyle/>
          <a:p>
            <a:r>
              <a:rPr lang="en-US" dirty="0"/>
              <a:t>COJ Traffic Calming Process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F54F6AB4-C486-4B7D-8456-C4D86F0B03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5029" y="794587"/>
            <a:ext cx="9634859" cy="1939895"/>
          </a:xfrm>
        </p:spPr>
        <p:txBody>
          <a:bodyPr>
            <a:normAutofit lnSpcReduction="10000"/>
          </a:bodyPr>
          <a:lstStyle/>
          <a:p>
            <a:pPr marL="342900" indent="-342900" algn="l">
              <a:lnSpc>
                <a:spcPct val="107000"/>
              </a:lnSpc>
              <a:spcBef>
                <a:spcPts val="0"/>
              </a:spcBef>
              <a:buAutoNum type="arabicPeriod"/>
            </a:pP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Safety Study</a:t>
            </a:r>
          </a:p>
          <a:p>
            <a:pPr marL="800100" lvl="1" indent="-342900" algn="l">
              <a:lnSpc>
                <a:spcPct val="107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Data driven</a:t>
            </a:r>
          </a:p>
          <a:p>
            <a:pPr marL="800100" lvl="1" indent="-342900" algn="l">
              <a:lnSpc>
                <a:spcPct val="107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100% COJ funded</a:t>
            </a:r>
          </a:p>
          <a:p>
            <a:pPr algn="l">
              <a:lnSpc>
                <a:spcPct val="107000"/>
              </a:lnSpc>
              <a:spcBef>
                <a:spcPts val="0"/>
              </a:spcBef>
            </a:pP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</a:p>
          <a:p>
            <a:pPr algn="l">
              <a:lnSpc>
                <a:spcPct val="107000"/>
              </a:lnSpc>
              <a:spcBef>
                <a:spcPts val="0"/>
              </a:spcBef>
            </a:pPr>
            <a:endParaRPr lang="en-US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AutoNum type="arabicPeriod"/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411D445D-AFE4-4421-8CA4-C8CBF570E3F8}"/>
              </a:ext>
            </a:extLst>
          </p:cNvPr>
          <p:cNvSpPr txBox="1">
            <a:spLocks/>
          </p:cNvSpPr>
          <p:nvPr/>
        </p:nvSpPr>
        <p:spPr>
          <a:xfrm>
            <a:off x="315029" y="2419109"/>
            <a:ext cx="9634859" cy="193989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7000"/>
              </a:lnSpc>
              <a:spcBef>
                <a:spcPts val="0"/>
              </a:spcBef>
            </a:pP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 Petition</a:t>
            </a:r>
          </a:p>
          <a:p>
            <a:pPr marL="800100" lvl="1" indent="-342900" algn="l">
              <a:lnSpc>
                <a:spcPct val="107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 crash trend</a:t>
            </a:r>
          </a:p>
          <a:p>
            <a:pPr marL="800100" lvl="1" indent="-342900" algn="l">
              <a:lnSpc>
                <a:spcPct val="107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75% agreement</a:t>
            </a:r>
          </a:p>
          <a:p>
            <a:pPr marL="800100" lvl="1" indent="-342900" algn="l">
              <a:lnSpc>
                <a:spcPct val="107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Homeowners pay</a:t>
            </a:r>
          </a:p>
          <a:p>
            <a:pPr algn="l">
              <a:lnSpc>
                <a:spcPct val="107000"/>
              </a:lnSpc>
              <a:spcBef>
                <a:spcPts val="0"/>
              </a:spcBef>
            </a:pPr>
            <a:endParaRPr lang="en-US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l">
              <a:lnSpc>
                <a:spcPct val="107000"/>
              </a:lnSpc>
              <a:spcBef>
                <a:spcPts val="0"/>
              </a:spcBef>
              <a:buFont typeface="Arial" panose="020B0604020202020204" pitchFamily="34" charset="0"/>
              <a:buAutoNum type="arabicPeriod"/>
            </a:pPr>
            <a:endParaRPr lang="en-US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1AFB1FF0-48BD-4359-B3E8-FCD00B74E33B}"/>
              </a:ext>
            </a:extLst>
          </p:cNvPr>
          <p:cNvSpPr txBox="1">
            <a:spLocks/>
          </p:cNvSpPr>
          <p:nvPr/>
        </p:nvSpPr>
        <p:spPr>
          <a:xfrm>
            <a:off x="428777" y="4402727"/>
            <a:ext cx="9634859" cy="193989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7000"/>
              </a:lnSpc>
              <a:spcBef>
                <a:spcPts val="0"/>
              </a:spcBef>
            </a:pP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3. CIP/CRA Funds</a:t>
            </a:r>
          </a:p>
          <a:p>
            <a:pPr marL="800100" lvl="1" indent="-342900" algn="l">
              <a:lnSpc>
                <a:spcPct val="107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Gate Parkway</a:t>
            </a:r>
          </a:p>
          <a:p>
            <a:pPr marL="800100" lvl="1" indent="-342900" algn="l">
              <a:lnSpc>
                <a:spcPct val="107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Harts Road</a:t>
            </a:r>
          </a:p>
          <a:p>
            <a:pPr marL="800100" lvl="1" indent="-342900" algn="l">
              <a:lnSpc>
                <a:spcPct val="107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St. Johns Avenue</a:t>
            </a:r>
          </a:p>
          <a:p>
            <a:pPr algn="l">
              <a:lnSpc>
                <a:spcPct val="107000"/>
              </a:lnSpc>
              <a:spcBef>
                <a:spcPts val="0"/>
              </a:spcBef>
            </a:pPr>
            <a:endParaRPr lang="en-US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l">
              <a:lnSpc>
                <a:spcPct val="107000"/>
              </a:lnSpc>
              <a:spcBef>
                <a:spcPts val="0"/>
              </a:spcBef>
              <a:buFont typeface="Arial" panose="020B0604020202020204" pitchFamily="34" charset="0"/>
              <a:buAutoNum type="arabicPeriod"/>
            </a:pPr>
            <a:endParaRPr lang="en-US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8" descr="A map of a city&#10;&#10;Description automatically generated with low confidence">
            <a:extLst>
              <a:ext uri="{FF2B5EF4-FFF2-40B4-BE49-F238E27FC236}">
                <a16:creationId xmlns:a16="http://schemas.microsoft.com/office/drawing/2014/main" id="{0DB1E20C-5D6F-4E01-9136-869BF303FD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5295" y="912398"/>
            <a:ext cx="6137927" cy="5772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4998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8EBA74-A706-4521-8581-129CFD79EE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25128" y="201773"/>
            <a:ext cx="12317128" cy="775152"/>
          </a:xfrm>
        </p:spPr>
        <p:txBody>
          <a:bodyPr>
            <a:normAutofit fontScale="90000"/>
          </a:bodyPr>
          <a:lstStyle/>
          <a:p>
            <a:r>
              <a:rPr lang="en-US" dirty="0"/>
              <a:t>COJ Traffic Calming Process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F54F6AB4-C486-4B7D-8456-C4D86F0B03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023" y="1569988"/>
            <a:ext cx="9634859" cy="4403597"/>
          </a:xfrm>
        </p:spPr>
        <p:txBody>
          <a:bodyPr>
            <a:normAutofit/>
          </a:bodyPr>
          <a:lstStyle/>
          <a:p>
            <a:pPr marL="800100" lvl="1" indent="-342900" algn="l">
              <a:lnSpc>
                <a:spcPct val="107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3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Reported Crashes</a:t>
            </a:r>
          </a:p>
          <a:p>
            <a:pPr marL="800100" lvl="1" indent="-342900" algn="l">
              <a:lnSpc>
                <a:spcPct val="107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3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Field Reviews</a:t>
            </a:r>
          </a:p>
          <a:p>
            <a:pPr marL="800100" lvl="1" indent="-342900" algn="l">
              <a:lnSpc>
                <a:spcPct val="107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3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Speed Studies</a:t>
            </a:r>
          </a:p>
          <a:p>
            <a:pPr marL="800100" lvl="1" indent="-342900" algn="l">
              <a:lnSpc>
                <a:spcPct val="107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3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Customer Complaints</a:t>
            </a:r>
          </a:p>
          <a:p>
            <a:pPr marL="800100" lvl="1" indent="-342900" algn="l">
              <a:lnSpc>
                <a:spcPct val="107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3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Statistical comparison</a:t>
            </a:r>
          </a:p>
          <a:p>
            <a:pPr marL="800100" lvl="1" indent="-342900" algn="l">
              <a:lnSpc>
                <a:spcPct val="107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3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Prioritized by crash rate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F20662E-D989-4C4A-B413-1CF0B9D74EE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12" t="12984" r="8942" b="7068"/>
          <a:stretch/>
        </p:blipFill>
        <p:spPr>
          <a:xfrm>
            <a:off x="5706319" y="1702464"/>
            <a:ext cx="5775767" cy="3453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46451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">
      <a:dk1>
        <a:srgbClr val="FFFFFF"/>
      </a:dk1>
      <a:lt1>
        <a:sysClr val="window" lastClr="FFFFFF"/>
      </a:lt1>
      <a:dk2>
        <a:srgbClr val="2F5496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533</TotalTime>
  <Words>520</Words>
  <Application>Microsoft Office PowerPoint</Application>
  <PresentationFormat>Widescreen</PresentationFormat>
  <Paragraphs>124</Paragraphs>
  <Slides>19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Arial</vt:lpstr>
      <vt:lpstr>Calibri</vt:lpstr>
      <vt:lpstr>Calibri Light</vt:lpstr>
      <vt:lpstr>Office Theme</vt:lpstr>
      <vt:lpstr>COJ Traffic Calming Program District 10 October 25th, 2021  by Christopher W. LeDew, P.E.   Chief of Traffic Engineering</vt:lpstr>
      <vt:lpstr>Types of Traffic Calming</vt:lpstr>
      <vt:lpstr>Speed Humps and Speed Tables</vt:lpstr>
      <vt:lpstr>Raised Crosswalks</vt:lpstr>
      <vt:lpstr>Bulb-Outs &amp; Narrowing Lanes</vt:lpstr>
      <vt:lpstr>Mini-Roundabouts</vt:lpstr>
      <vt:lpstr>Lowering the Posted Speed Limit</vt:lpstr>
      <vt:lpstr>COJ Traffic Calming Process</vt:lpstr>
      <vt:lpstr>COJ Traffic Calming Process</vt:lpstr>
      <vt:lpstr>Petition Process</vt:lpstr>
      <vt:lpstr>Funding</vt:lpstr>
      <vt:lpstr>Southside Estates Safety Project</vt:lpstr>
      <vt:lpstr>Results of Southside Estates</vt:lpstr>
      <vt:lpstr>Upcoming Safety Projects</vt:lpstr>
      <vt:lpstr>Upcoming Petition Projects</vt:lpstr>
      <vt:lpstr>Who is eligible to sign?</vt:lpstr>
      <vt:lpstr>Upcoming Petition Projects</vt:lpstr>
      <vt:lpstr>Who is eligible to sign?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Durban, Lee</dc:creator>
  <cp:lastModifiedBy>Hodges, Kristen</cp:lastModifiedBy>
  <cp:revision>19</cp:revision>
  <cp:lastPrinted>2021-08-12T15:15:31Z</cp:lastPrinted>
  <dcterms:created xsi:type="dcterms:W3CDTF">2021-08-06T18:54:12Z</dcterms:created>
  <dcterms:modified xsi:type="dcterms:W3CDTF">2022-01-13T19:36:52Z</dcterms:modified>
</cp:coreProperties>
</file>